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6" r:id="rId5"/>
    <p:sldId id="268" r:id="rId6"/>
    <p:sldId id="269" r:id="rId7"/>
    <p:sldId id="267" r:id="rId8"/>
    <p:sldId id="271" r:id="rId9"/>
    <p:sldId id="272" r:id="rId10"/>
    <p:sldId id="270" r:id="rId11"/>
    <p:sldId id="273" r:id="rId12"/>
    <p:sldId id="274" r:id="rId13"/>
    <p:sldId id="275" r:id="rId14"/>
    <p:sldId id="277" r:id="rId15"/>
    <p:sldId id="278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 autoAdjust="0"/>
    <p:restoredTop sz="94259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outlineViewPr>
    <p:cViewPr>
      <p:scale>
        <a:sx n="33" d="100"/>
        <a:sy n="33" d="100"/>
      </p:scale>
      <p:origin x="0" y="-346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handoutMaster" Target="handoutMasters/handoutMaster1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notesMaster" Target="notesMasters/notes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216163-E715-44DC-9AB7-491579D416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PKT CloudInfra Pvt. Ltd.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F9637-95A5-4FA1-97AE-44CB052DFC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6B0C-A8B1-46DB-9764-438DF5985D93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F8F12-BAD9-4A62-AC66-31957E59A7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77381-36D1-4A45-A926-D9090D59C7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12395-C59A-4312-87E4-B720D6574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359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8/21/2023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09338A6-25B7-44F3-B8BE-DCAC9F7869A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ADB30-BA02-44FC-A02B-44C748A7945B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F8FF-950F-4374-9F0D-594FF29CD40D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70429-93C8-4768-A994-7AD645C04B04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4C4F5-9162-4316-9E53-2D931E9C316D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417D-3033-423B-A240-137DAE7B281B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5F44-7E72-4578-9C0A-0BA431A25984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41-A870-47CC-9563-51762319FCE2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D4CE-C135-4E58-A43F-AC3BD1912282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B69204-3C4B-42CC-98BA-1276CB8E84D7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944EDA-C375-4CE7-A912-0AF078F4AABC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D5CA99D-F5DC-4A17-B069-00D387CDDCB8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AWS DAY-1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REAL TIME WORKSHOP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B3223-3EC9-4122-86D7-7E318B9D4E8B}"/>
              </a:ext>
            </a:extLst>
          </p:cNvPr>
          <p:cNvSpPr txBox="1"/>
          <p:nvPr/>
        </p:nvSpPr>
        <p:spPr>
          <a:xfrm>
            <a:off x="1151021" y="1394624"/>
            <a:ext cx="10293978" cy="1446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PROFESSIONAL DEVELOPMENT TRAINING </a:t>
            </a:r>
            <a:br>
              <a:rPr lang="en-US" sz="4400" b="1" dirty="0">
                <a:solidFill>
                  <a:schemeClr val="bg1"/>
                </a:solidFill>
              </a:rPr>
            </a:b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F9A98C3-00FA-4ECF-B59F-87A0BED202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7232-BA3D-440A-9368-8D9875BE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3279"/>
            <a:ext cx="9601200" cy="6006548"/>
          </a:xfrm>
        </p:spPr>
        <p:txBody>
          <a:bodyPr>
            <a:normAutofit/>
          </a:bodyPr>
          <a:lstStyle/>
          <a:p>
            <a:r>
              <a:rPr lang="en-IN" sz="2800" dirty="0"/>
              <a:t>Elastic Load Balancer (ELB)</a:t>
            </a:r>
            <a:br>
              <a:rPr lang="en-IN" sz="2800" dirty="0"/>
            </a:br>
            <a:r>
              <a:rPr lang="en-IN" sz="2800" dirty="0"/>
              <a:t>➢ What Is Elastic Load Balancing </a:t>
            </a:r>
            <a:br>
              <a:rPr lang="en-IN" sz="2800" dirty="0"/>
            </a:br>
            <a:r>
              <a:rPr lang="en-IN" sz="2800" dirty="0"/>
              <a:t>➢ How Elastic Load Balancing Works </a:t>
            </a:r>
            <a:br>
              <a:rPr lang="en-IN" sz="2800" dirty="0"/>
            </a:br>
            <a:r>
              <a:rPr lang="en-IN" sz="2800" dirty="0"/>
              <a:t>➢ Classic &amp; App ELB types. </a:t>
            </a:r>
            <a:br>
              <a:rPr lang="en-IN" sz="2800" dirty="0"/>
            </a:br>
            <a:r>
              <a:rPr lang="en-IN" sz="2800" dirty="0"/>
              <a:t>➢ Creating load balancer </a:t>
            </a:r>
            <a:br>
              <a:rPr lang="en-IN" sz="2800" dirty="0"/>
            </a:br>
            <a:r>
              <a:rPr lang="en-IN" sz="2800" dirty="0"/>
              <a:t>➢ Internal &amp; External Load balancers </a:t>
            </a:r>
            <a:br>
              <a:rPr lang="en-IN" sz="2800" dirty="0"/>
            </a:br>
            <a:r>
              <a:rPr lang="en-IN" sz="2800" dirty="0"/>
              <a:t>➢ Load balancing protocols </a:t>
            </a:r>
            <a:br>
              <a:rPr lang="en-IN" sz="2800" dirty="0"/>
            </a:br>
            <a:r>
              <a:rPr lang="en-IN" sz="2800" dirty="0"/>
              <a:t>➢ Listener Configurations </a:t>
            </a:r>
            <a:br>
              <a:rPr lang="en-IN" sz="2800" dirty="0"/>
            </a:br>
            <a:r>
              <a:rPr lang="en-IN" sz="2800" dirty="0"/>
              <a:t>➢ Attach &amp; Detach Subnets </a:t>
            </a:r>
            <a:br>
              <a:rPr lang="en-IN" sz="2800" dirty="0"/>
            </a:br>
            <a:r>
              <a:rPr lang="en-IN" sz="2800" dirty="0"/>
              <a:t>➢ Security groups for the load balancer </a:t>
            </a:r>
            <a:br>
              <a:rPr lang="en-IN" sz="2800" dirty="0"/>
            </a:br>
            <a:r>
              <a:rPr lang="en-IN" sz="2800" dirty="0"/>
              <a:t>➢ Configure health check for the load balancer </a:t>
            </a:r>
            <a:br>
              <a:rPr lang="en-IN" sz="2800" dirty="0"/>
            </a:br>
            <a:r>
              <a:rPr lang="en-IN" sz="2800" dirty="0"/>
              <a:t>➢ Adding multiple instance to the load balancer </a:t>
            </a:r>
            <a:br>
              <a:rPr lang="en-IN" sz="2800" dirty="0"/>
            </a:br>
            <a:r>
              <a:rPr lang="en-IN" sz="2800" dirty="0"/>
              <a:t>➢ Custom Domain Names </a:t>
            </a:r>
            <a:br>
              <a:rPr lang="en-IN" sz="2800" dirty="0"/>
            </a:br>
            <a:r>
              <a:rPr lang="en-IN" sz="2800" dirty="0"/>
              <a:t>➢ Monitoring and Logging </a:t>
            </a:r>
            <a:br>
              <a:rPr lang="en-IN" sz="2800" dirty="0"/>
            </a:br>
            <a:r>
              <a:rPr lang="en-IN" sz="2800" dirty="0"/>
              <a:t>➢ ELB traffic logging</a:t>
            </a:r>
          </a:p>
        </p:txBody>
      </p:sp>
    </p:spTree>
    <p:extLst>
      <p:ext uri="{BB962C8B-B14F-4D97-AF65-F5344CB8AC3E}">
        <p14:creationId xmlns:p14="http://schemas.microsoft.com/office/powerpoint/2010/main" val="405323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7BE0-F89C-472C-972A-E826F8375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5130" y="251791"/>
            <a:ext cx="5300870" cy="6467061"/>
          </a:xfrm>
        </p:spPr>
        <p:txBody>
          <a:bodyPr>
            <a:normAutofit/>
          </a:bodyPr>
          <a:lstStyle/>
          <a:p>
            <a:r>
              <a:rPr lang="en-IN" dirty="0"/>
              <a:t>Auto Scaling</a:t>
            </a:r>
            <a:br>
              <a:rPr lang="en-IN" dirty="0"/>
            </a:br>
            <a:r>
              <a:rPr lang="en-IN" dirty="0"/>
              <a:t>➢ What is auto scaling </a:t>
            </a:r>
            <a:br>
              <a:rPr lang="en-IN" dirty="0"/>
            </a:br>
            <a:r>
              <a:rPr lang="en-IN" dirty="0"/>
              <a:t>➢ Auto scaling components </a:t>
            </a:r>
            <a:br>
              <a:rPr lang="en-IN" dirty="0"/>
            </a:br>
            <a:r>
              <a:rPr lang="en-IN" dirty="0"/>
              <a:t>➢ Benefits of auto scaling </a:t>
            </a:r>
            <a:br>
              <a:rPr lang="en-IN" dirty="0"/>
            </a:br>
            <a:r>
              <a:rPr lang="en-IN" dirty="0"/>
              <a:t>➢ Creating launch configuration, and its prerequisites. </a:t>
            </a:r>
            <a:br>
              <a:rPr lang="en-IN" dirty="0"/>
            </a:br>
            <a:r>
              <a:rPr lang="en-IN" dirty="0"/>
              <a:t>➢ Creating Auto Scaling Groups (ASG) </a:t>
            </a:r>
            <a:br>
              <a:rPr lang="en-IN" dirty="0"/>
            </a:br>
            <a:r>
              <a:rPr lang="en-IN" dirty="0"/>
              <a:t>➢ Attach &amp; Detach EC2 Instances in ASG </a:t>
            </a:r>
            <a:br>
              <a:rPr lang="en-IN" dirty="0"/>
            </a:br>
            <a:r>
              <a:rPr lang="en-IN" dirty="0"/>
              <a:t>➢ Configuration of auto scaling policies based on the Load on EC2 instances. </a:t>
            </a:r>
            <a:br>
              <a:rPr lang="en-IN" dirty="0"/>
            </a:br>
            <a:r>
              <a:rPr lang="en-IN" dirty="0"/>
              <a:t>➢ Using Auto scaling with Elastic Load balancer (ELB). </a:t>
            </a:r>
            <a:br>
              <a:rPr lang="en-IN" dirty="0"/>
            </a:br>
            <a:r>
              <a:rPr lang="en-IN" dirty="0"/>
              <a:t>➢ Temporarily Removing Instances </a:t>
            </a:r>
            <a:br>
              <a:rPr lang="en-IN" dirty="0"/>
            </a:br>
            <a:r>
              <a:rPr lang="en-IN" dirty="0"/>
              <a:t>➢ Suspend and Resume Process </a:t>
            </a:r>
            <a:br>
              <a:rPr lang="en-IN" dirty="0"/>
            </a:br>
            <a:r>
              <a:rPr lang="en-IN" dirty="0"/>
              <a:t>➢ Shut Down Your Auto Scaling Process </a:t>
            </a:r>
            <a:br>
              <a:rPr lang="en-IN" dirty="0"/>
            </a:br>
            <a:r>
              <a:rPr lang="en-IN" dirty="0"/>
              <a:t>➢ Monitoring Your Auto Scaling Instances </a:t>
            </a:r>
            <a:br>
              <a:rPr lang="en-IN" dirty="0"/>
            </a:br>
            <a:r>
              <a:rPr lang="en-IN" dirty="0"/>
              <a:t>➢ Health Checks - Getting Notifications When Your Auto Scaling Group Changes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7AB81-F8D8-4EC5-9ED0-370274F06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251791"/>
            <a:ext cx="5958145" cy="6467061"/>
          </a:xfrm>
        </p:spPr>
        <p:txBody>
          <a:bodyPr>
            <a:normAutofit/>
          </a:bodyPr>
          <a:lstStyle/>
          <a:p>
            <a:r>
              <a:rPr lang="en-IN" dirty="0"/>
              <a:t>Simple Storage Service (S3)</a:t>
            </a:r>
          </a:p>
          <a:p>
            <a:pPr marL="0" indent="0">
              <a:buNone/>
            </a:pPr>
            <a:r>
              <a:rPr lang="en-IN" dirty="0"/>
              <a:t>➢ Creating and deleting buckets </a:t>
            </a:r>
          </a:p>
          <a:p>
            <a:pPr marL="0" indent="0">
              <a:buNone/>
            </a:pPr>
            <a:r>
              <a:rPr lang="en-IN" dirty="0"/>
              <a:t>➢ Adding objects to buckets </a:t>
            </a:r>
          </a:p>
          <a:p>
            <a:pPr marL="0" indent="0">
              <a:buNone/>
            </a:pPr>
            <a:r>
              <a:rPr lang="en-IN" dirty="0"/>
              <a:t>➢ Getting objects </a:t>
            </a:r>
          </a:p>
          <a:p>
            <a:pPr marL="0" indent="0">
              <a:buNone/>
            </a:pPr>
            <a:r>
              <a:rPr lang="en-IN" dirty="0"/>
              <a:t>➢ Deleting objects </a:t>
            </a:r>
          </a:p>
          <a:p>
            <a:pPr marL="0" indent="0">
              <a:buNone/>
            </a:pPr>
            <a:r>
              <a:rPr lang="en-IN" dirty="0"/>
              <a:t>➢ Notifications </a:t>
            </a:r>
          </a:p>
          <a:p>
            <a:pPr marL="0" indent="0">
              <a:buNone/>
            </a:pPr>
            <a:r>
              <a:rPr lang="en-IN" dirty="0"/>
              <a:t>➢ Uses of S3 storage </a:t>
            </a:r>
          </a:p>
          <a:p>
            <a:pPr marL="0" indent="0">
              <a:buNone/>
            </a:pPr>
            <a:r>
              <a:rPr lang="en-IN" dirty="0"/>
              <a:t>➢ Working with Permissions of S3, Access Control, Bucket policy </a:t>
            </a:r>
          </a:p>
          <a:p>
            <a:pPr marL="0" indent="0">
              <a:buNone/>
            </a:pPr>
            <a:r>
              <a:rPr lang="en-IN" dirty="0"/>
              <a:t>➢ S3 Data encryption types </a:t>
            </a:r>
          </a:p>
          <a:p>
            <a:pPr marL="0" indent="0">
              <a:buNone/>
            </a:pPr>
            <a:r>
              <a:rPr lang="en-IN" dirty="0"/>
              <a:t>➢ Enable Versioning, Logging for S3 objects </a:t>
            </a:r>
          </a:p>
          <a:p>
            <a:pPr marL="0" indent="0">
              <a:buNone/>
            </a:pPr>
            <a:r>
              <a:rPr lang="en-IN" dirty="0"/>
              <a:t>➢ Lifecycle rules in s3 </a:t>
            </a:r>
          </a:p>
          <a:p>
            <a:pPr marL="0" indent="0">
              <a:buNone/>
            </a:pPr>
            <a:r>
              <a:rPr lang="en-IN" dirty="0"/>
              <a:t>➢ Accessing S3 storage with Tools </a:t>
            </a:r>
          </a:p>
          <a:p>
            <a:pPr marL="0" indent="0">
              <a:buNone/>
            </a:pPr>
            <a:r>
              <a:rPr lang="en-IN" dirty="0"/>
              <a:t>➢ Hosting a Static Website </a:t>
            </a:r>
          </a:p>
          <a:p>
            <a:pPr marL="0" indent="0">
              <a:buNone/>
            </a:pPr>
            <a:r>
              <a:rPr lang="en-IN" dirty="0"/>
              <a:t>➢ Audit Logging with AWS CloudTrail</a:t>
            </a:r>
          </a:p>
        </p:txBody>
      </p:sp>
    </p:spTree>
    <p:extLst>
      <p:ext uri="{BB962C8B-B14F-4D97-AF65-F5344CB8AC3E}">
        <p14:creationId xmlns:p14="http://schemas.microsoft.com/office/powerpoint/2010/main" val="1715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7BE0-F89C-472C-972A-E826F8375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5129" y="251791"/>
            <a:ext cx="5512905" cy="6467061"/>
          </a:xfrm>
        </p:spPr>
        <p:txBody>
          <a:bodyPr>
            <a:normAutofit/>
          </a:bodyPr>
          <a:lstStyle/>
          <a:p>
            <a:r>
              <a:rPr lang="en-IN" dirty="0"/>
              <a:t>Simple Storage Service (S3)</a:t>
            </a:r>
            <a:br>
              <a:rPr lang="en-IN" dirty="0"/>
            </a:br>
            <a:r>
              <a:rPr lang="en-IN" dirty="0"/>
              <a:t>➢ Creating and deleting buckets </a:t>
            </a:r>
            <a:br>
              <a:rPr lang="en-IN" dirty="0"/>
            </a:br>
            <a:r>
              <a:rPr lang="en-IN" dirty="0"/>
              <a:t>➢ Adding objects to buckets </a:t>
            </a:r>
            <a:br>
              <a:rPr lang="en-IN" dirty="0"/>
            </a:br>
            <a:r>
              <a:rPr lang="en-IN" dirty="0"/>
              <a:t>➢ Getting objects </a:t>
            </a:r>
            <a:br>
              <a:rPr lang="en-IN" dirty="0"/>
            </a:br>
            <a:r>
              <a:rPr lang="en-IN" dirty="0"/>
              <a:t>➢ Deleting objects </a:t>
            </a:r>
            <a:br>
              <a:rPr lang="en-IN" dirty="0"/>
            </a:br>
            <a:r>
              <a:rPr lang="en-IN" dirty="0"/>
              <a:t>➢ Notifications </a:t>
            </a:r>
            <a:br>
              <a:rPr lang="en-IN" dirty="0"/>
            </a:br>
            <a:r>
              <a:rPr lang="en-IN" dirty="0"/>
              <a:t>➢ Uses of S3 storage </a:t>
            </a:r>
            <a:br>
              <a:rPr lang="en-IN" dirty="0"/>
            </a:br>
            <a:r>
              <a:rPr lang="en-IN" dirty="0"/>
              <a:t>➢ Working with Permissions of S3, Access 	Control, Bucket policy </a:t>
            </a:r>
            <a:br>
              <a:rPr lang="en-IN" dirty="0"/>
            </a:br>
            <a:r>
              <a:rPr lang="en-IN" dirty="0"/>
              <a:t>➢ S3 Data encryption types </a:t>
            </a:r>
            <a:br>
              <a:rPr lang="en-IN" dirty="0"/>
            </a:br>
            <a:r>
              <a:rPr lang="en-IN" dirty="0"/>
              <a:t>➢ Enable Versioning, Logging for S3 objects </a:t>
            </a:r>
            <a:br>
              <a:rPr lang="en-IN" dirty="0"/>
            </a:br>
            <a:r>
              <a:rPr lang="en-IN" dirty="0"/>
              <a:t>➢ Lifecycle rules in s3 </a:t>
            </a:r>
            <a:br>
              <a:rPr lang="en-IN" dirty="0"/>
            </a:br>
            <a:r>
              <a:rPr lang="en-IN" dirty="0"/>
              <a:t>➢ Accessing S3 storage with Tools </a:t>
            </a:r>
            <a:br>
              <a:rPr lang="en-IN" dirty="0"/>
            </a:br>
            <a:r>
              <a:rPr lang="en-IN" dirty="0"/>
              <a:t>➢ Hosting a Static Website </a:t>
            </a:r>
            <a:br>
              <a:rPr lang="en-IN" dirty="0"/>
            </a:br>
            <a:r>
              <a:rPr lang="en-IN" dirty="0"/>
              <a:t>➢ Audit Logging with AWS CloudTrail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7AB81-F8D8-4EC5-9ED0-370274F06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251791"/>
            <a:ext cx="5958145" cy="6467061"/>
          </a:xfrm>
        </p:spPr>
        <p:txBody>
          <a:bodyPr>
            <a:normAutofit/>
          </a:bodyPr>
          <a:lstStyle/>
          <a:p>
            <a:r>
              <a:rPr lang="en-IN" dirty="0"/>
              <a:t>Glacier Storage</a:t>
            </a:r>
            <a:br>
              <a:rPr lang="en-IN" dirty="0"/>
            </a:br>
            <a:r>
              <a:rPr lang="en-IN" dirty="0"/>
              <a:t>➢ Creating Vaults </a:t>
            </a:r>
            <a:br>
              <a:rPr lang="en-IN" dirty="0"/>
            </a:br>
            <a:r>
              <a:rPr lang="en-IN" dirty="0"/>
              <a:t>➢ Working with Archives </a:t>
            </a:r>
            <a:br>
              <a:rPr lang="en-IN" dirty="0"/>
            </a:br>
            <a:r>
              <a:rPr lang="en-IN" dirty="0"/>
              <a:t>➢ Accessing the Glacier vault using tools </a:t>
            </a:r>
            <a:br>
              <a:rPr lang="en-IN" dirty="0"/>
            </a:br>
            <a:r>
              <a:rPr lang="en-IN" dirty="0"/>
              <a:t>➢ Using Glacier for backups 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Virtual Private Cloud (VPC)</a:t>
            </a:r>
            <a:br>
              <a:rPr lang="en-IN" dirty="0"/>
            </a:br>
            <a:r>
              <a:rPr lang="en-IN" dirty="0"/>
              <a:t>➢ Different types of networks that can be setup in AWS </a:t>
            </a:r>
            <a:br>
              <a:rPr lang="en-IN" dirty="0"/>
            </a:br>
            <a:r>
              <a:rPr lang="en-IN" dirty="0"/>
              <a:t>➢ Creating a custom VPC </a:t>
            </a:r>
            <a:br>
              <a:rPr lang="en-IN" dirty="0"/>
            </a:br>
            <a:r>
              <a:rPr lang="en-IN" dirty="0"/>
              <a:t>➢ NACLs &amp; Security Groups </a:t>
            </a:r>
            <a:br>
              <a:rPr lang="en-IN" dirty="0"/>
            </a:br>
            <a:r>
              <a:rPr lang="en-IN" dirty="0"/>
              <a:t>➢ Creation of Internet Gateway (IGW) </a:t>
            </a:r>
            <a:br>
              <a:rPr lang="en-IN" dirty="0"/>
            </a:br>
            <a:r>
              <a:rPr lang="en-IN" dirty="0"/>
              <a:t>➢ Connecting to instances in the gateway </a:t>
            </a:r>
            <a:br>
              <a:rPr lang="en-IN" dirty="0"/>
            </a:br>
            <a:r>
              <a:rPr lang="en-IN" dirty="0"/>
              <a:t>➢ Subnets, Route Tables &amp; Association </a:t>
            </a:r>
            <a:br>
              <a:rPr lang="en-IN" dirty="0"/>
            </a:br>
            <a:r>
              <a:rPr lang="en-IN" dirty="0"/>
              <a:t>➢ NAT Instances &amp; NAT-Gateways </a:t>
            </a:r>
            <a:br>
              <a:rPr lang="en-IN" dirty="0"/>
            </a:br>
            <a:r>
              <a:rPr lang="en-IN" dirty="0"/>
              <a:t>➢ VPC Peering </a:t>
            </a:r>
            <a:br>
              <a:rPr lang="en-IN" dirty="0"/>
            </a:br>
            <a:r>
              <a:rPr lang="en-IN" dirty="0"/>
              <a:t>➢ VPN overview &amp; components </a:t>
            </a:r>
            <a:br>
              <a:rPr lang="en-IN" dirty="0"/>
            </a:br>
            <a:r>
              <a:rPr lang="en-IN" dirty="0"/>
              <a:t>➢ Transit </a:t>
            </a:r>
            <a:r>
              <a:rPr lang="en-IN" dirty="0" err="1"/>
              <a:t>gatewa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307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0766-0115-4069-8CC8-72C26EC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7" y="168966"/>
            <a:ext cx="9601200" cy="6218582"/>
          </a:xfrm>
        </p:spPr>
        <p:txBody>
          <a:bodyPr>
            <a:noAutofit/>
          </a:bodyPr>
          <a:lstStyle/>
          <a:p>
            <a:r>
              <a:rPr lang="en-IN" sz="2400" dirty="0"/>
              <a:t>Route 53</a:t>
            </a:r>
            <a:br>
              <a:rPr lang="en-IN" sz="2400" dirty="0"/>
            </a:br>
            <a:r>
              <a:rPr lang="en-IN" sz="2400" dirty="0"/>
              <a:t>➢ Configuring Amazon Route 53 as Your DNS Service </a:t>
            </a:r>
            <a:br>
              <a:rPr lang="en-IN" sz="2400" dirty="0"/>
            </a:br>
            <a:r>
              <a:rPr lang="en-IN" sz="2400" dirty="0"/>
              <a:t>➢ Registering a Domain Name and Configuring Amazon Route 53 as the DNS Service </a:t>
            </a:r>
            <a:br>
              <a:rPr lang="en-IN" sz="2400" dirty="0"/>
            </a:br>
            <a:r>
              <a:rPr lang="en-IN" sz="2400" dirty="0"/>
              <a:t>➢ Migrating DNS Service for an Existing Domain to Amazon Route 53 </a:t>
            </a:r>
            <a:br>
              <a:rPr lang="en-IN" sz="2400" dirty="0"/>
            </a:br>
            <a:r>
              <a:rPr lang="en-IN" sz="2400" dirty="0"/>
              <a:t>➢ Creating a Subdomain That Uses Amazon Route 53 without Migrating the Parent Domain </a:t>
            </a:r>
            <a:br>
              <a:rPr lang="en-IN" sz="2400" dirty="0"/>
            </a:br>
            <a:r>
              <a:rPr lang="en-IN" sz="2400" dirty="0"/>
              <a:t>➢ Working with Public Hosted Zones</a:t>
            </a:r>
            <a:br>
              <a:rPr lang="en-IN" sz="2400" dirty="0"/>
            </a:br>
            <a:r>
              <a:rPr lang="en-US" sz="2400" dirty="0"/>
              <a:t>➢ Working with Private Hosted Zones </a:t>
            </a:r>
            <a:br>
              <a:rPr lang="en-US" sz="2400" dirty="0"/>
            </a:br>
            <a:r>
              <a:rPr lang="en-US" sz="2400" dirty="0"/>
              <a:t>➢ Working with Resource Record Sets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Cloud watch </a:t>
            </a:r>
            <a:br>
              <a:rPr lang="en-US" sz="2400" dirty="0"/>
            </a:br>
            <a:r>
              <a:rPr lang="en-US" sz="2400" dirty="0"/>
              <a:t>➢ Monitoring the AWS Service Health Dashboard </a:t>
            </a:r>
            <a:br>
              <a:rPr lang="en-US" sz="2400" dirty="0"/>
            </a:br>
            <a:r>
              <a:rPr lang="en-US" sz="2400" dirty="0"/>
              <a:t>➢ Monitoring with Cloud watch </a:t>
            </a:r>
            <a:br>
              <a:rPr lang="en-US" sz="2400" dirty="0"/>
            </a:br>
            <a:r>
              <a:rPr lang="en-US" sz="2400" dirty="0"/>
              <a:t>➢ Getting statistics for a specific EC2 instance </a:t>
            </a:r>
            <a:br>
              <a:rPr lang="en-US" sz="2400" dirty="0"/>
            </a:br>
            <a:r>
              <a:rPr lang="en-US" sz="2400" dirty="0"/>
              <a:t>➢ Getting aggregated statistics </a:t>
            </a:r>
            <a:br>
              <a:rPr lang="en-US" sz="2400" dirty="0"/>
            </a:br>
            <a:r>
              <a:rPr lang="en-US" sz="2400" dirty="0"/>
              <a:t>➢ Metrics for other AWS Services and related namespaces </a:t>
            </a:r>
            <a:br>
              <a:rPr lang="en-US" sz="2400" dirty="0"/>
            </a:br>
            <a:r>
              <a:rPr lang="en-US" sz="2400" dirty="0"/>
              <a:t>➢ Setting up notifications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746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3F07-2F36-470C-AB8D-4369B035D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8383" y="172279"/>
            <a:ext cx="5526155" cy="6480312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Simple Notification Service (SNS)</a:t>
            </a:r>
          </a:p>
          <a:p>
            <a:pPr marL="0" indent="0">
              <a:buNone/>
            </a:pPr>
            <a:r>
              <a:rPr lang="en-IN" dirty="0"/>
              <a:t>➢ Creation of a topic </a:t>
            </a:r>
          </a:p>
          <a:p>
            <a:pPr marL="0" indent="0">
              <a:buNone/>
            </a:pPr>
            <a:r>
              <a:rPr lang="en-IN" dirty="0"/>
              <a:t>➢ Subscribing to topic via Email </a:t>
            </a:r>
          </a:p>
          <a:p>
            <a:pPr marL="0" indent="0">
              <a:buNone/>
            </a:pPr>
            <a:r>
              <a:rPr lang="en-IN" dirty="0"/>
              <a:t>➢ Setting notification for EC2 instance changes </a:t>
            </a:r>
            <a:br>
              <a:rPr lang="en-IN" dirty="0"/>
            </a:br>
            <a:endParaRPr lang="en-IN" dirty="0"/>
          </a:p>
          <a:p>
            <a:r>
              <a:rPr lang="en-IN" dirty="0"/>
              <a:t>Simple Email Services (SES)</a:t>
            </a:r>
          </a:p>
          <a:p>
            <a:pPr marL="0" indent="0">
              <a:buNone/>
            </a:pPr>
            <a:r>
              <a:rPr lang="en-IN" dirty="0"/>
              <a:t>➢ Setting up email domain </a:t>
            </a:r>
          </a:p>
          <a:p>
            <a:pPr marL="0" indent="0">
              <a:buNone/>
            </a:pPr>
            <a:r>
              <a:rPr lang="en-IN" dirty="0"/>
              <a:t>➢ Limits of SES </a:t>
            </a:r>
          </a:p>
          <a:p>
            <a:pPr marL="0" indent="0">
              <a:buNone/>
            </a:pPr>
            <a:r>
              <a:rPr lang="en-IN" dirty="0"/>
              <a:t>➢ Test Email setup</a:t>
            </a:r>
            <a:br>
              <a:rPr lang="en-IN" dirty="0"/>
            </a:br>
            <a:endParaRPr lang="en-IN" dirty="0"/>
          </a:p>
          <a:p>
            <a:r>
              <a:rPr lang="en-IN" dirty="0"/>
              <a:t>Python </a:t>
            </a:r>
          </a:p>
          <a:p>
            <a:pPr marL="0" indent="0">
              <a:buNone/>
            </a:pPr>
            <a:r>
              <a:rPr lang="en-IN" dirty="0"/>
              <a:t>➢ Introduction to Python </a:t>
            </a:r>
          </a:p>
          <a:p>
            <a:pPr marL="0" indent="0">
              <a:buNone/>
            </a:pPr>
            <a:r>
              <a:rPr lang="en-IN" dirty="0"/>
              <a:t>➢ Installation of Python </a:t>
            </a:r>
          </a:p>
          <a:p>
            <a:pPr marL="0" indent="0">
              <a:buNone/>
            </a:pPr>
            <a:r>
              <a:rPr lang="en-IN" dirty="0"/>
              <a:t>➢ Python Input and Output statements </a:t>
            </a:r>
          </a:p>
          <a:p>
            <a:pPr marL="0" indent="0">
              <a:buNone/>
            </a:pPr>
            <a:r>
              <a:rPr lang="en-IN" dirty="0"/>
              <a:t>➢ Python Data Types</a:t>
            </a:r>
          </a:p>
          <a:p>
            <a:pPr marL="0" indent="0">
              <a:buNone/>
            </a:pPr>
            <a:r>
              <a:rPr lang="en-IN" dirty="0"/>
              <a:t>➢ List, Set, Tuple, Dictionary </a:t>
            </a:r>
          </a:p>
          <a:p>
            <a:pPr marL="0" indent="0">
              <a:buNone/>
            </a:pPr>
            <a:r>
              <a:rPr lang="en-IN" dirty="0"/>
              <a:t>➢ Looping and Conditional statements in python </a:t>
            </a:r>
          </a:p>
          <a:p>
            <a:pPr marL="0" indent="0">
              <a:buNone/>
            </a:pPr>
            <a:r>
              <a:rPr lang="en-IN" dirty="0"/>
              <a:t>➢ Functions in Python 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1A32B-5405-49E8-8F88-B1C26007A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3392" y="172279"/>
            <a:ext cx="6294782" cy="6361043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Lambda</a:t>
            </a:r>
          </a:p>
          <a:p>
            <a:pPr marL="0" indent="0">
              <a:buNone/>
            </a:pPr>
            <a:r>
              <a:rPr lang="en-IN" dirty="0"/>
              <a:t>➢ Introduction to Lambda </a:t>
            </a:r>
          </a:p>
          <a:p>
            <a:pPr marL="0" indent="0">
              <a:buNone/>
            </a:pPr>
            <a:r>
              <a:rPr lang="en-IN" dirty="0"/>
              <a:t>➢ Working with Functions </a:t>
            </a:r>
          </a:p>
          <a:p>
            <a:pPr marL="0" indent="0">
              <a:buNone/>
            </a:pPr>
            <a:r>
              <a:rPr lang="en-IN" dirty="0"/>
              <a:t>➢ Lambda Use cases </a:t>
            </a:r>
          </a:p>
          <a:p>
            <a:pPr marL="0" indent="0">
              <a:buNone/>
            </a:pPr>
            <a:r>
              <a:rPr lang="en-IN" dirty="0"/>
              <a:t>➢ Lambda Roles </a:t>
            </a:r>
          </a:p>
          <a:p>
            <a:pPr marL="0" indent="0">
              <a:buNone/>
            </a:pPr>
            <a:r>
              <a:rPr lang="en-IN" dirty="0"/>
              <a:t>➢ Lambda Time-out </a:t>
            </a:r>
          </a:p>
          <a:p>
            <a:pPr marL="0" indent="0">
              <a:buNone/>
            </a:pPr>
            <a:r>
              <a:rPr lang="en-IN" dirty="0"/>
              <a:t>➢ Lambda Use cases for DR </a:t>
            </a:r>
          </a:p>
          <a:p>
            <a:pPr marL="0" indent="0">
              <a:buNone/>
            </a:pPr>
            <a:r>
              <a:rPr lang="en-IN" dirty="0"/>
              <a:t>➢ Lambda Disaster recovery Configuration </a:t>
            </a:r>
          </a:p>
          <a:p>
            <a:pPr marL="0" indent="0">
              <a:buNone/>
            </a:pPr>
            <a:r>
              <a:rPr lang="en-IN" dirty="0"/>
              <a:t>➢ Lambda Stop/Star Instance</a:t>
            </a:r>
            <a:br>
              <a:rPr lang="en-IN" dirty="0"/>
            </a:br>
            <a:endParaRPr lang="en-IN" dirty="0"/>
          </a:p>
          <a:p>
            <a:r>
              <a:rPr lang="en-IN" dirty="0"/>
              <a:t>Cloud Formation</a:t>
            </a:r>
          </a:p>
          <a:p>
            <a:pPr marL="0" indent="0">
              <a:buNone/>
            </a:pPr>
            <a:r>
              <a:rPr lang="en-IN" dirty="0"/>
              <a:t>➢ Building AWS infrastructure as a code </a:t>
            </a:r>
          </a:p>
          <a:p>
            <a:pPr marL="0" indent="0">
              <a:buNone/>
            </a:pPr>
            <a:r>
              <a:rPr lang="en-IN" dirty="0"/>
              <a:t>➢ Utilization of Sample templates </a:t>
            </a:r>
          </a:p>
          <a:p>
            <a:pPr marL="0" indent="0">
              <a:buNone/>
            </a:pPr>
            <a:r>
              <a:rPr lang="en-IN" dirty="0"/>
              <a:t>➢ Introduction to JSON &amp; YAML </a:t>
            </a:r>
          </a:p>
          <a:p>
            <a:pPr marL="0" indent="0">
              <a:buNone/>
            </a:pPr>
            <a:r>
              <a:rPr lang="en-IN" dirty="0"/>
              <a:t>➢ Cloud Formation Vs Terraform </a:t>
            </a:r>
          </a:p>
          <a:p>
            <a:pPr marL="0" indent="0">
              <a:buNone/>
            </a:pPr>
            <a:r>
              <a:rPr lang="en-IN" dirty="0"/>
              <a:t>➢ CFT Stack </a:t>
            </a:r>
          </a:p>
          <a:p>
            <a:pPr marL="0" indent="0">
              <a:buNone/>
            </a:pPr>
            <a:r>
              <a:rPr lang="en-IN" dirty="0"/>
              <a:t>➢ CFT Structure </a:t>
            </a:r>
          </a:p>
          <a:p>
            <a:pPr marL="0" indent="0">
              <a:buNone/>
            </a:pPr>
            <a:r>
              <a:rPr lang="en-IN" dirty="0"/>
              <a:t>➢ CFT code for EC2 instance with Sec group &amp; EIP </a:t>
            </a:r>
          </a:p>
          <a:p>
            <a:pPr marL="0" indent="0">
              <a:buNone/>
            </a:pPr>
            <a:r>
              <a:rPr lang="en-IN" dirty="0"/>
              <a:t>➢ CFT code for VPC Whole setup</a:t>
            </a:r>
          </a:p>
        </p:txBody>
      </p:sp>
    </p:spTree>
    <p:extLst>
      <p:ext uri="{BB962C8B-B14F-4D97-AF65-F5344CB8AC3E}">
        <p14:creationId xmlns:p14="http://schemas.microsoft.com/office/powerpoint/2010/main" val="3224172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5660-ABF1-4AD0-B680-CB7F32EE1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424070"/>
            <a:ext cx="4447786" cy="6268277"/>
          </a:xfrm>
        </p:spPr>
        <p:txBody>
          <a:bodyPr>
            <a:normAutofit/>
          </a:bodyPr>
          <a:lstStyle/>
          <a:p>
            <a:r>
              <a:rPr lang="en-IN" dirty="0"/>
              <a:t>Ansible</a:t>
            </a:r>
          </a:p>
          <a:p>
            <a:pPr marL="0" indent="0">
              <a:buNone/>
            </a:pPr>
            <a:r>
              <a:rPr lang="en-IN" dirty="0"/>
              <a:t>➢ What is Ansible? Why Ansible? </a:t>
            </a:r>
          </a:p>
          <a:p>
            <a:pPr marL="0" indent="0">
              <a:buNone/>
            </a:pPr>
            <a:r>
              <a:rPr lang="en-IN" dirty="0"/>
              <a:t>➢ Configuration management Tools </a:t>
            </a:r>
          </a:p>
          <a:p>
            <a:pPr marL="0" indent="0">
              <a:buNone/>
            </a:pPr>
            <a:r>
              <a:rPr lang="en-IN" dirty="0"/>
              <a:t>➢ what is Pull and Push based tool </a:t>
            </a:r>
          </a:p>
          <a:p>
            <a:pPr marL="0" indent="0">
              <a:buNone/>
            </a:pPr>
            <a:r>
              <a:rPr lang="en-IN" dirty="0"/>
              <a:t>➢ Ansible Installation </a:t>
            </a:r>
          </a:p>
          <a:p>
            <a:pPr marL="0" indent="0">
              <a:buNone/>
            </a:pPr>
            <a:r>
              <a:rPr lang="en-IN" dirty="0"/>
              <a:t>➢ Ansible Command Modules </a:t>
            </a:r>
          </a:p>
          <a:p>
            <a:pPr marL="0" indent="0">
              <a:buNone/>
            </a:pPr>
            <a:r>
              <a:rPr lang="en-IN" dirty="0"/>
              <a:t>➢ Working with different modules in Ansible </a:t>
            </a:r>
          </a:p>
          <a:p>
            <a:pPr marL="0" indent="0">
              <a:buNone/>
            </a:pPr>
            <a:r>
              <a:rPr lang="en-IN" dirty="0"/>
              <a:t>➢ Ansible Host Entries </a:t>
            </a:r>
          </a:p>
          <a:p>
            <a:pPr marL="0" indent="0">
              <a:buNone/>
            </a:pPr>
            <a:r>
              <a:rPr lang="en-IN" dirty="0"/>
              <a:t>➢ Ansible Playbook</a:t>
            </a:r>
          </a:p>
          <a:p>
            <a:pPr marL="0" indent="0">
              <a:buNone/>
            </a:pPr>
            <a:r>
              <a:rPr lang="en-IN" dirty="0"/>
              <a:t>➢ How to create and work Playbook </a:t>
            </a:r>
          </a:p>
          <a:p>
            <a:pPr marL="0" indent="0">
              <a:buNone/>
            </a:pPr>
            <a:r>
              <a:rPr lang="en-IN" dirty="0"/>
              <a:t>➢ Ansible with AWS </a:t>
            </a:r>
          </a:p>
          <a:p>
            <a:pPr marL="0" indent="0">
              <a:buNone/>
            </a:pPr>
            <a:r>
              <a:rPr lang="en-IN" dirty="0"/>
              <a:t>➢ AWS automation using ansible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60D8-558D-4899-83A9-CA9A2A8E4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424070"/>
            <a:ext cx="4447786" cy="6135755"/>
          </a:xfrm>
        </p:spPr>
        <p:txBody>
          <a:bodyPr>
            <a:normAutofit/>
          </a:bodyPr>
          <a:lstStyle/>
          <a:p>
            <a:r>
              <a:rPr lang="sv-SE" dirty="0"/>
              <a:t>Docker</a:t>
            </a:r>
          </a:p>
          <a:p>
            <a:pPr marL="0" indent="0">
              <a:buNone/>
            </a:pPr>
            <a:r>
              <a:rPr lang="sv-SE" dirty="0"/>
              <a:t>➢ Hypervisor Vs Docker Container </a:t>
            </a:r>
            <a:br>
              <a:rPr lang="sv-SE" dirty="0"/>
            </a:br>
            <a:r>
              <a:rPr lang="en-US" dirty="0"/>
              <a:t>➢ Container Architecture </a:t>
            </a:r>
          </a:p>
          <a:p>
            <a:pPr marL="0" indent="0">
              <a:buNone/>
            </a:pPr>
            <a:r>
              <a:rPr lang="en-US" dirty="0"/>
              <a:t>➢ Docker Basics </a:t>
            </a:r>
          </a:p>
          <a:p>
            <a:pPr marL="0" indent="0">
              <a:buNone/>
            </a:pPr>
            <a:r>
              <a:rPr lang="en-US" dirty="0"/>
              <a:t>➢ Docker Architecture </a:t>
            </a:r>
          </a:p>
          <a:p>
            <a:pPr marL="0" indent="0">
              <a:buNone/>
            </a:pPr>
            <a:r>
              <a:rPr lang="en-US" dirty="0"/>
              <a:t>➢ Docker Installation</a:t>
            </a:r>
          </a:p>
          <a:p>
            <a:pPr marL="0" indent="0">
              <a:buNone/>
            </a:pPr>
            <a:r>
              <a:rPr lang="en-IN" dirty="0"/>
              <a:t> Docker Commands </a:t>
            </a:r>
          </a:p>
          <a:p>
            <a:pPr marL="0" indent="0">
              <a:buNone/>
            </a:pPr>
            <a:r>
              <a:rPr lang="en-IN" dirty="0"/>
              <a:t>➢ Docker Image Build </a:t>
            </a:r>
          </a:p>
          <a:p>
            <a:pPr marL="0" indent="0">
              <a:buNone/>
            </a:pPr>
            <a:r>
              <a:rPr lang="en-IN" dirty="0"/>
              <a:t>➢ Docker-hub registry </a:t>
            </a:r>
          </a:p>
          <a:p>
            <a:pPr marL="0" indent="0">
              <a:buNone/>
            </a:pPr>
            <a:r>
              <a:rPr lang="en-IN" dirty="0"/>
              <a:t>➢ Docker Volumes </a:t>
            </a:r>
          </a:p>
          <a:p>
            <a:pPr marL="0" indent="0">
              <a:buNone/>
            </a:pPr>
            <a:r>
              <a:rPr lang="en-IN" dirty="0"/>
              <a:t>➢ Docker Networking </a:t>
            </a:r>
          </a:p>
          <a:p>
            <a:pPr marL="0" indent="0">
              <a:buNone/>
            </a:pPr>
            <a:r>
              <a:rPr lang="en-IN" dirty="0"/>
              <a:t>➢ Docker Compose </a:t>
            </a:r>
          </a:p>
          <a:p>
            <a:pPr marL="0" indent="0">
              <a:buNone/>
            </a:pPr>
            <a:r>
              <a:rPr lang="en-IN" dirty="0"/>
              <a:t>➢ Deploying web application in container </a:t>
            </a:r>
          </a:p>
        </p:txBody>
      </p:sp>
    </p:spTree>
    <p:extLst>
      <p:ext uri="{BB962C8B-B14F-4D97-AF65-F5344CB8AC3E}">
        <p14:creationId xmlns:p14="http://schemas.microsoft.com/office/powerpoint/2010/main" val="10797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E829-F927-47BD-8613-F5A05ADCA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4887" y="172278"/>
            <a:ext cx="4984499" cy="668572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Jenkins</a:t>
            </a:r>
          </a:p>
          <a:p>
            <a:r>
              <a:rPr lang="en-IN" dirty="0"/>
              <a:t>➢ Jenkins Basics </a:t>
            </a:r>
          </a:p>
          <a:p>
            <a:r>
              <a:rPr lang="en-IN" dirty="0"/>
              <a:t>➢ Jenkins Installation Linux + Windows </a:t>
            </a:r>
          </a:p>
          <a:p>
            <a:r>
              <a:rPr lang="en-IN" dirty="0"/>
              <a:t>➢ Jenkins Global Tool Configurations </a:t>
            </a:r>
          </a:p>
          <a:p>
            <a:r>
              <a:rPr lang="en-IN" dirty="0"/>
              <a:t>➢ Jenkins Jobs creation </a:t>
            </a:r>
          </a:p>
          <a:p>
            <a:r>
              <a:rPr lang="en-IN" dirty="0"/>
              <a:t>➢ Jenkins with GitHub </a:t>
            </a:r>
          </a:p>
          <a:p>
            <a:r>
              <a:rPr lang="en-IN" dirty="0"/>
              <a:t>➢ Jenkins Folders for job </a:t>
            </a:r>
          </a:p>
          <a:p>
            <a:r>
              <a:rPr lang="en-IN" dirty="0"/>
              <a:t>➢ Jenkins Pipeline </a:t>
            </a:r>
          </a:p>
          <a:p>
            <a:r>
              <a:rPr lang="en-IN" dirty="0"/>
              <a:t>➢ Jenkins job and pipeline for AWS </a:t>
            </a:r>
          </a:p>
          <a:p>
            <a:r>
              <a:rPr lang="en-IN" dirty="0"/>
              <a:t>➢ Jenkins Groovy Scripting </a:t>
            </a:r>
          </a:p>
          <a:p>
            <a:r>
              <a:rPr lang="en-IN" dirty="0"/>
              <a:t>➢ Pipeline with different stage </a:t>
            </a:r>
          </a:p>
          <a:p>
            <a:r>
              <a:rPr lang="en-IN" dirty="0"/>
              <a:t>➢ Plunge in management </a:t>
            </a:r>
          </a:p>
          <a:p>
            <a:r>
              <a:rPr lang="en-IN" dirty="0"/>
              <a:t>➢ Master and slave configuration </a:t>
            </a:r>
          </a:p>
          <a:p>
            <a:r>
              <a:rPr lang="en-IN" dirty="0"/>
              <a:t>➢ Jenkins integration with Git repo </a:t>
            </a:r>
          </a:p>
          <a:p>
            <a:r>
              <a:rPr lang="en-IN" dirty="0"/>
              <a:t>➢ Jenkins Credential Management 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C4AC0-A27F-4C53-9404-D32C812C9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9386" y="1"/>
            <a:ext cx="5153803" cy="586740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Git-hub</a:t>
            </a:r>
          </a:p>
          <a:p>
            <a:r>
              <a:rPr lang="en-IN" dirty="0"/>
              <a:t>➢ Creating Login/Access </a:t>
            </a:r>
          </a:p>
          <a:p>
            <a:r>
              <a:rPr lang="en-IN" dirty="0"/>
              <a:t>➢ Working with Public &amp; Private Repo </a:t>
            </a:r>
          </a:p>
          <a:p>
            <a:r>
              <a:rPr lang="en-IN" dirty="0"/>
              <a:t>➢ working with repo settings </a:t>
            </a:r>
          </a:p>
          <a:p>
            <a:r>
              <a:rPr lang="en-IN" dirty="0"/>
              <a:t>➢ Web hooks in Git hub </a:t>
            </a:r>
          </a:p>
          <a:p>
            <a:r>
              <a:rPr lang="en-IN" dirty="0"/>
              <a:t>➢ Jenkins integration with Git repo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649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A166-719D-49E1-987F-602F4ECD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529471"/>
          </a:xfrm>
        </p:spPr>
        <p:txBody>
          <a:bodyPr>
            <a:noAutofit/>
          </a:bodyPr>
          <a:lstStyle/>
          <a:p>
            <a:r>
              <a:rPr lang="en-IN" sz="2400" dirty="0"/>
              <a:t>Terraform</a:t>
            </a:r>
            <a:br>
              <a:rPr lang="en-IN" sz="2400" dirty="0"/>
            </a:br>
            <a:r>
              <a:rPr lang="en-IN" sz="2400" dirty="0"/>
              <a:t>➢ Terraform introduction </a:t>
            </a:r>
            <a:br>
              <a:rPr lang="en-IN" sz="2400" dirty="0"/>
            </a:br>
            <a:r>
              <a:rPr lang="en-IN" sz="2400" dirty="0"/>
              <a:t>➢ Terraform implementation </a:t>
            </a:r>
            <a:br>
              <a:rPr lang="en-IN" sz="2400" dirty="0"/>
            </a:br>
            <a:r>
              <a:rPr lang="en-IN" sz="2400" dirty="0"/>
              <a:t>➢ Terraform Vs Cloud Formation </a:t>
            </a:r>
            <a:br>
              <a:rPr lang="en-IN" sz="2400" dirty="0"/>
            </a:br>
            <a:r>
              <a:rPr lang="en-IN" sz="2400" dirty="0"/>
              <a:t>➢ Terraform working with providers </a:t>
            </a:r>
            <a:br>
              <a:rPr lang="en-IN" sz="2400" dirty="0"/>
            </a:br>
            <a:r>
              <a:rPr lang="en-IN" sz="2400" dirty="0"/>
              <a:t>➢ Terraform Code Writing </a:t>
            </a:r>
            <a:br>
              <a:rPr lang="en-IN" sz="2400" dirty="0"/>
            </a:br>
            <a:r>
              <a:rPr lang="en-IN" sz="2400" dirty="0"/>
              <a:t>➢ Terraform Plugins</a:t>
            </a:r>
            <a:br>
              <a:rPr lang="en-IN" sz="2400" dirty="0"/>
            </a:br>
            <a:r>
              <a:rPr lang="en-IN" sz="2400" dirty="0"/>
              <a:t>➢ Terraform Cloud Modules </a:t>
            </a:r>
            <a:br>
              <a:rPr lang="en-IN" sz="2400" dirty="0"/>
            </a:br>
            <a:r>
              <a:rPr lang="en-IN" sz="2400" dirty="0"/>
              <a:t>➢ Terraform </a:t>
            </a:r>
            <a:r>
              <a:rPr lang="en-IN" sz="2400" dirty="0" err="1"/>
              <a:t>StateFiles</a:t>
            </a:r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/>
              <a:t>➢ Terraform as Infrastructure as a code </a:t>
            </a:r>
            <a:br>
              <a:rPr lang="en-IN" sz="2400" dirty="0"/>
            </a:br>
            <a:r>
              <a:rPr lang="en-IN" sz="2400" dirty="0"/>
              <a:t>➢ Terraform </a:t>
            </a:r>
            <a:r>
              <a:rPr lang="en-IN" sz="2400" dirty="0" err="1"/>
              <a:t>StateFiles</a:t>
            </a:r>
            <a:r>
              <a:rPr lang="en-IN" sz="2400" dirty="0"/>
              <a:t> Backup </a:t>
            </a:r>
            <a:br>
              <a:rPr lang="en-IN" sz="2400" dirty="0"/>
            </a:br>
            <a:r>
              <a:rPr lang="en-IN" sz="2400" dirty="0"/>
              <a:t>➢ Terraform Modules </a:t>
            </a:r>
            <a:br>
              <a:rPr lang="en-IN" sz="2400" dirty="0"/>
            </a:br>
            <a:r>
              <a:rPr lang="en-IN" sz="2400" dirty="0"/>
              <a:t>➢ Terraform Variable file</a:t>
            </a:r>
          </a:p>
        </p:txBody>
      </p:sp>
    </p:spTree>
    <p:extLst>
      <p:ext uri="{BB962C8B-B14F-4D97-AF65-F5344CB8AC3E}">
        <p14:creationId xmlns:p14="http://schemas.microsoft.com/office/powerpoint/2010/main" val="199000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49B2-B86B-4364-B9D3-6281FED2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73546"/>
            <a:ext cx="9601200" cy="559904"/>
          </a:xfrm>
        </p:spPr>
        <p:txBody>
          <a:bodyPr>
            <a:noAutofit/>
          </a:bodyPr>
          <a:lstStyle/>
          <a:p>
            <a:r>
              <a:rPr lang="en-IN" sz="3200" dirty="0"/>
              <a:t>USE CASE 1-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A405A-D601-4E9B-A813-4E57A396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0748"/>
            <a:ext cx="9601200" cy="4356652"/>
          </a:xfrm>
        </p:spPr>
        <p:txBody>
          <a:bodyPr/>
          <a:lstStyle/>
          <a:p>
            <a:r>
              <a:rPr lang="en-US" dirty="0"/>
              <a:t>MY CLIENT NEED A WEB SERVER WITH SEPARATE VOLUME FOR OS &amp; DATA STORAGE.</a:t>
            </a:r>
          </a:p>
          <a:p>
            <a:r>
              <a:rPr lang="en-US" dirty="0"/>
              <a:t>WEBPAGE SHOULD BE ON LINUX PLATFORM ON ANY SORT OF VOLUME.</a:t>
            </a:r>
          </a:p>
          <a:p>
            <a:r>
              <a:rPr lang="en-US" dirty="0"/>
              <a:t>WEBSERVER SHOULD BE ACCESSED BY A STATIC PUBLIC IP.</a:t>
            </a:r>
          </a:p>
          <a:p>
            <a:r>
              <a:rPr lang="en-US" dirty="0"/>
              <a:t>LASTLY WE NEED TO TAKE A BACKUP FOR THE WEB SERVER AND NEED TO ENSURE AT ANY SITUTION WE CAN SWITCH THE WEBSERVER LOCATION.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131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CAEE-8F20-49D0-8CFC-3598DBC6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1452"/>
          </a:xfrm>
        </p:spPr>
        <p:txBody>
          <a:bodyPr>
            <a:normAutofit/>
          </a:bodyPr>
          <a:lstStyle/>
          <a:p>
            <a:r>
              <a:rPr lang="en-US" sz="3200" dirty="0"/>
              <a:t>USE CASE 2-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0A61-396E-4EF3-B9C8-3ECB9BA6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/>
          <a:lstStyle/>
          <a:p>
            <a:r>
              <a:rPr lang="en-US" dirty="0"/>
              <a:t>MY CLIENT NEED A WEB SERVER WITH SEPARATE VOLUME FOR OS &amp; DATA STORAGE AND IT SHOULD ATTACH WITH DATA STORAGE VOLUME.</a:t>
            </a:r>
          </a:p>
          <a:p>
            <a:r>
              <a:rPr lang="en-US" dirty="0"/>
              <a:t>WEBPAGE SHOULD BE ON  WINDOW PLATFORM ON ANY SORT OF VOLUME.</a:t>
            </a:r>
          </a:p>
          <a:p>
            <a:r>
              <a:rPr lang="en-US" dirty="0"/>
              <a:t>WEBSERVER SHOULD BE ACCESSED BY A STATIC PUBLIC IP.</a:t>
            </a:r>
          </a:p>
          <a:p>
            <a:r>
              <a:rPr lang="en-US" dirty="0"/>
              <a:t>LASTLY WE NEED TO TAKE A BACKUP FOR THE WEB SERVER AND NEED TO ENSURE AT ANY SITUTION WE CAN SWITCH THE WEBSERVER LOCATION.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674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BA in Fintech By KL University">
            <a:extLst>
              <a:ext uri="{FF2B5EF4-FFF2-40B4-BE49-F238E27FC236}">
                <a16:creationId xmlns:a16="http://schemas.microsoft.com/office/drawing/2014/main" id="{ABC9E63D-23C2-4732-888E-AB5A7D915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30" y="808383"/>
            <a:ext cx="9501809" cy="573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0F937E-2E77-476B-9346-0EE8B08EE9A4}"/>
              </a:ext>
            </a:extLst>
          </p:cNvPr>
          <p:cNvSpPr/>
          <p:nvPr/>
        </p:nvSpPr>
        <p:spPr>
          <a:xfrm>
            <a:off x="2946170" y="-75190"/>
            <a:ext cx="6750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Recruiting Companies </a:t>
            </a:r>
          </a:p>
        </p:txBody>
      </p:sp>
    </p:spTree>
    <p:extLst>
      <p:ext uri="{BB962C8B-B14F-4D97-AF65-F5344CB8AC3E}">
        <p14:creationId xmlns:p14="http://schemas.microsoft.com/office/powerpoint/2010/main" val="14723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B7581D-1E00-4114-97AB-E1AC01F6CE75}"/>
              </a:ext>
            </a:extLst>
          </p:cNvPr>
          <p:cNvSpPr/>
          <p:nvPr/>
        </p:nvSpPr>
        <p:spPr>
          <a:xfrm>
            <a:off x="4214075" y="2967335"/>
            <a:ext cx="3763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4477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07A1-EBA2-4641-9768-81097B12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215303"/>
            <a:ext cx="4787636" cy="285273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AWS  REAL TIME PROJECT WORKSHOP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BD26-F24D-4F44-8BB7-D0C4877DC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49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C2FC-8CD4-4738-99D0-DAA8F10A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Real Time Projects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6FFD-6D13-4215-982D-06F14266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COURSE CONTENT </a:t>
            </a:r>
            <a:br>
              <a:rPr lang="en-IN" dirty="0"/>
            </a:br>
            <a:r>
              <a:rPr lang="en-IN" dirty="0"/>
              <a:t>➢ Introduction to Cloud Computing </a:t>
            </a:r>
            <a:br>
              <a:rPr lang="en-IN" dirty="0"/>
            </a:br>
            <a:r>
              <a:rPr lang="en-IN" dirty="0"/>
              <a:t>➢ Introduction to Dev Ops </a:t>
            </a:r>
            <a:br>
              <a:rPr lang="en-IN" dirty="0"/>
            </a:b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Brief description-</a:t>
            </a:r>
            <a:br>
              <a:rPr lang="en-IN" dirty="0"/>
            </a:br>
            <a:r>
              <a:rPr lang="en-IN" dirty="0"/>
              <a:t>➢ Client Server Computing Concepts </a:t>
            </a:r>
            <a:br>
              <a:rPr lang="en-IN" dirty="0"/>
            </a:br>
            <a:r>
              <a:rPr lang="en-IN" dirty="0"/>
              <a:t>➢ Challenges with Distributed Computing </a:t>
            </a:r>
            <a:br>
              <a:rPr lang="en-IN" dirty="0"/>
            </a:br>
            <a:r>
              <a:rPr lang="en-IN" dirty="0"/>
              <a:t>➢ Introduction to Cloud Computing </a:t>
            </a:r>
            <a:br>
              <a:rPr lang="en-IN" dirty="0"/>
            </a:br>
            <a:r>
              <a:rPr lang="en-IN" dirty="0"/>
              <a:t>➢ Why Cloud Computing?</a:t>
            </a:r>
            <a:br>
              <a:rPr lang="en-IN" dirty="0"/>
            </a:br>
            <a:r>
              <a:rPr lang="en-IN" dirty="0"/>
              <a:t> ➢ Benefits of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2696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A20A-44F4-4503-94A0-EF18111DF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410817"/>
            <a:ext cx="4447786" cy="6029740"/>
          </a:xfrm>
        </p:spPr>
        <p:txBody>
          <a:bodyPr>
            <a:normAutofit/>
          </a:bodyPr>
          <a:lstStyle/>
          <a:p>
            <a:r>
              <a:rPr lang="en-IN" dirty="0"/>
              <a:t>Cloud Computing Deployment Model</a:t>
            </a:r>
          </a:p>
          <a:p>
            <a:pPr marL="0" indent="0">
              <a:buNone/>
            </a:pPr>
            <a:r>
              <a:rPr lang="en-IN" dirty="0"/>
              <a:t>➢ Private Cloud </a:t>
            </a:r>
          </a:p>
          <a:p>
            <a:pPr marL="0" indent="0">
              <a:buNone/>
            </a:pPr>
            <a:r>
              <a:rPr lang="en-IN" dirty="0"/>
              <a:t>➢ Public Cloud </a:t>
            </a:r>
          </a:p>
          <a:p>
            <a:pPr marL="0" indent="0">
              <a:buNone/>
            </a:pPr>
            <a:r>
              <a:rPr lang="en-IN" dirty="0"/>
              <a:t>➢ Hybrid Cloud 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r>
              <a:rPr lang="en-IN" dirty="0"/>
              <a:t>Linux Basics</a:t>
            </a:r>
          </a:p>
          <a:p>
            <a:pPr marL="0" indent="0">
              <a:buNone/>
            </a:pPr>
            <a:r>
              <a:rPr lang="en-IN" dirty="0"/>
              <a:t>➢ Linux basic Commands </a:t>
            </a:r>
          </a:p>
          <a:p>
            <a:pPr marL="0" indent="0">
              <a:buNone/>
            </a:pPr>
            <a:r>
              <a:rPr lang="en-IN" dirty="0"/>
              <a:t>➢ Linux basic Administration </a:t>
            </a:r>
          </a:p>
          <a:p>
            <a:pPr marL="0" indent="0">
              <a:buNone/>
            </a:pPr>
            <a:r>
              <a:rPr lang="en-IN" dirty="0"/>
              <a:t>➢ Linux Root &amp; </a:t>
            </a:r>
            <a:r>
              <a:rPr lang="en-IN" dirty="0" err="1"/>
              <a:t>Sudo</a:t>
            </a:r>
            <a:r>
              <a:rPr lang="en-IN" dirty="0"/>
              <a:t> users </a:t>
            </a:r>
          </a:p>
          <a:p>
            <a:pPr marL="0" indent="0">
              <a:buNone/>
            </a:pPr>
            <a:r>
              <a:rPr lang="en-IN" dirty="0"/>
              <a:t>➢ Linux File System Hierarchy</a:t>
            </a:r>
          </a:p>
          <a:p>
            <a:pPr marL="0" indent="0">
              <a:buNone/>
            </a:pPr>
            <a:r>
              <a:rPr lang="en-IN" dirty="0"/>
              <a:t>➢ YUM package management </a:t>
            </a:r>
          </a:p>
          <a:p>
            <a:pPr marL="0" indent="0">
              <a:buNone/>
            </a:pPr>
            <a:r>
              <a:rPr lang="en-IN" dirty="0"/>
              <a:t>➢ Linux Services Management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F4861-FFC1-451F-B20E-28CE9BF5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410817"/>
            <a:ext cx="5481068" cy="5456583"/>
          </a:xfrm>
        </p:spPr>
        <p:txBody>
          <a:bodyPr>
            <a:normAutofit/>
          </a:bodyPr>
          <a:lstStyle/>
          <a:p>
            <a:r>
              <a:rPr lang="en-IN" dirty="0"/>
              <a:t>Cloud Delivery/Service Models</a:t>
            </a:r>
          </a:p>
          <a:p>
            <a:pPr marL="0" indent="0">
              <a:buNone/>
            </a:pPr>
            <a:r>
              <a:rPr lang="en-IN" dirty="0"/>
              <a:t>➢ Software as a Service (SaaS) </a:t>
            </a:r>
          </a:p>
          <a:p>
            <a:pPr marL="0" indent="0">
              <a:buNone/>
            </a:pPr>
            <a:r>
              <a:rPr lang="en-IN" dirty="0"/>
              <a:t>➢ Platform as a Service (PaaS)</a:t>
            </a:r>
          </a:p>
          <a:p>
            <a:pPr marL="0" indent="0">
              <a:buNone/>
            </a:pPr>
            <a:r>
              <a:rPr lang="en-IN" dirty="0"/>
              <a:t>➢ Infrastructure as a Service (IaaS)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  <a:p>
            <a:pPr lvl="0"/>
            <a:r>
              <a:rPr lang="en-US" dirty="0">
                <a:solidFill>
                  <a:srgbClr val="191B0E"/>
                </a:solidFill>
              </a:rPr>
              <a:t>Introduction to the AWS </a:t>
            </a:r>
          </a:p>
          <a:p>
            <a:pPr marL="0" lvl="0" indent="0">
              <a:buNone/>
            </a:pPr>
            <a:r>
              <a:rPr lang="en-US" dirty="0"/>
              <a:t>➢ Subscription to AWS </a:t>
            </a:r>
            <a:br>
              <a:rPr lang="en-US" dirty="0"/>
            </a:br>
            <a:r>
              <a:rPr lang="en-US" dirty="0"/>
              <a:t>➢ Introduction to the AWS Management Console </a:t>
            </a:r>
            <a:br>
              <a:rPr lang="en-US" dirty="0"/>
            </a:br>
            <a:r>
              <a:rPr lang="en-US" dirty="0"/>
              <a:t>➢ Project overview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59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A20A-44F4-4503-94A0-EF18111DF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304801"/>
            <a:ext cx="4447786" cy="5562599"/>
          </a:xfrm>
        </p:spPr>
        <p:txBody>
          <a:bodyPr>
            <a:normAutofit/>
          </a:bodyPr>
          <a:lstStyle/>
          <a:p>
            <a:r>
              <a:rPr lang="en-IN" dirty="0"/>
              <a:t>DevOps Tools</a:t>
            </a:r>
          </a:p>
          <a:p>
            <a:pPr marL="0" indent="0">
              <a:buNone/>
            </a:pPr>
            <a:r>
              <a:rPr lang="en-IN" dirty="0"/>
              <a:t>➢ Python </a:t>
            </a:r>
          </a:p>
          <a:p>
            <a:pPr marL="0" indent="0">
              <a:buNone/>
            </a:pPr>
            <a:r>
              <a:rPr lang="en-IN" dirty="0"/>
              <a:t>➢ Lambda </a:t>
            </a:r>
          </a:p>
          <a:p>
            <a:pPr marL="0" indent="0">
              <a:buNone/>
            </a:pPr>
            <a:r>
              <a:rPr lang="en-IN" dirty="0"/>
              <a:t>➢ Cloud Formation </a:t>
            </a:r>
          </a:p>
          <a:p>
            <a:pPr marL="0" indent="0">
              <a:buNone/>
            </a:pPr>
            <a:r>
              <a:rPr lang="en-IN" dirty="0"/>
              <a:t>➢ Jenkins </a:t>
            </a:r>
          </a:p>
          <a:p>
            <a:pPr marL="0" indent="0">
              <a:buNone/>
            </a:pPr>
            <a:r>
              <a:rPr lang="en-IN" dirty="0"/>
              <a:t>➢ Git Hub </a:t>
            </a:r>
          </a:p>
          <a:p>
            <a:pPr marL="0" indent="0">
              <a:buNone/>
            </a:pPr>
            <a:r>
              <a:rPr lang="en-IN" dirty="0"/>
              <a:t>➢ Terraform </a:t>
            </a:r>
          </a:p>
          <a:p>
            <a:pPr marL="0" indent="0">
              <a:buNone/>
            </a:pPr>
            <a:r>
              <a:rPr lang="en-IN" dirty="0"/>
              <a:t>➢ Docker </a:t>
            </a:r>
          </a:p>
          <a:p>
            <a:pPr marL="0" indent="0">
              <a:buNone/>
            </a:pPr>
            <a:r>
              <a:rPr lang="en-IN" dirty="0"/>
              <a:t>➢ Ansible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F4861-FFC1-451F-B20E-28CE9BF5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304801"/>
            <a:ext cx="5666597" cy="5562600"/>
          </a:xfrm>
        </p:spPr>
        <p:txBody>
          <a:bodyPr>
            <a:normAutofit/>
          </a:bodyPr>
          <a:lstStyle/>
          <a:p>
            <a:r>
              <a:rPr lang="en-IN" dirty="0"/>
              <a:t>Identity and Access management (IAM)</a:t>
            </a:r>
          </a:p>
          <a:p>
            <a:pPr marL="0" indent="0">
              <a:buNone/>
            </a:pPr>
            <a:r>
              <a:rPr lang="en-IN" dirty="0"/>
              <a:t>➢ Creation of user accounts </a:t>
            </a:r>
          </a:p>
          <a:p>
            <a:pPr marL="0" indent="0">
              <a:buNone/>
            </a:pPr>
            <a:r>
              <a:rPr lang="en-IN" dirty="0"/>
              <a:t>➢ Setting up multi factor Authentication(MFA) </a:t>
            </a:r>
          </a:p>
          <a:p>
            <a:pPr marL="0" indent="0">
              <a:buNone/>
            </a:pPr>
            <a:r>
              <a:rPr lang="en-IN" dirty="0"/>
              <a:t>➢ Roles in IAM </a:t>
            </a:r>
          </a:p>
          <a:p>
            <a:pPr marL="0" indent="0">
              <a:buNone/>
            </a:pPr>
            <a:r>
              <a:rPr lang="en-IN" dirty="0"/>
              <a:t>➢ Groups in IAM </a:t>
            </a:r>
          </a:p>
          <a:p>
            <a:pPr marL="0" indent="0">
              <a:buNone/>
            </a:pPr>
            <a:r>
              <a:rPr lang="en-IN" dirty="0"/>
              <a:t>➢ Delegation of permissions for users </a:t>
            </a:r>
          </a:p>
          <a:p>
            <a:pPr marL="0" indent="0">
              <a:buNone/>
            </a:pPr>
            <a:r>
              <a:rPr lang="en-IN" dirty="0"/>
              <a:t>➢ Creation of custom policies for delegation </a:t>
            </a:r>
          </a:p>
          <a:p>
            <a:pPr marL="0" indent="0">
              <a:buNone/>
            </a:pPr>
            <a:r>
              <a:rPr lang="en-IN" dirty="0"/>
              <a:t>➢ Using Identity Providers </a:t>
            </a:r>
          </a:p>
          <a:p>
            <a:pPr marL="0" indent="0">
              <a:buNone/>
            </a:pPr>
            <a:r>
              <a:rPr lang="en-IN" dirty="0"/>
              <a:t>➢ Cross-Account Access </a:t>
            </a:r>
          </a:p>
          <a:p>
            <a:pPr marL="0" indent="0">
              <a:buNone/>
            </a:pPr>
            <a:r>
              <a:rPr lang="en-IN" dirty="0"/>
              <a:t>➢ Account settings </a:t>
            </a:r>
          </a:p>
          <a:p>
            <a:pPr marL="0" indent="0">
              <a:buNone/>
            </a:pPr>
            <a:r>
              <a:rPr lang="en-IN" dirty="0"/>
              <a:t>➢ Credential Report </a:t>
            </a:r>
          </a:p>
          <a:p>
            <a:pPr marL="0" indent="0">
              <a:buNone/>
            </a:pPr>
            <a:r>
              <a:rPr lang="en-IN" dirty="0"/>
              <a:t>➢ Encryption - Key Management Service (KMS)</a:t>
            </a:r>
          </a:p>
        </p:txBody>
      </p:sp>
    </p:spTree>
    <p:extLst>
      <p:ext uri="{BB962C8B-B14F-4D97-AF65-F5344CB8AC3E}">
        <p14:creationId xmlns:p14="http://schemas.microsoft.com/office/powerpoint/2010/main" val="284027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C2FC-8CD4-4738-99D0-DAA8F10A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2400"/>
            <a:ext cx="9601200" cy="1485900"/>
          </a:xfrm>
        </p:spPr>
        <p:txBody>
          <a:bodyPr/>
          <a:lstStyle/>
          <a:p>
            <a:r>
              <a:rPr lang="en-IN" dirty="0"/>
              <a:t>AWS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6FFD-6D13-4215-982D-06F14266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74474"/>
            <a:ext cx="96012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/>
              <a:t>➢ Identity and Access Management (IAM) </a:t>
            </a:r>
          </a:p>
          <a:p>
            <a:pPr marL="0" indent="0">
              <a:buNone/>
            </a:pPr>
            <a:r>
              <a:rPr lang="en-IN" sz="1800" dirty="0"/>
              <a:t>➢ Amazon Elastic Compute Cloud (EC2) </a:t>
            </a:r>
          </a:p>
          <a:p>
            <a:pPr marL="0" indent="0">
              <a:buNone/>
            </a:pPr>
            <a:r>
              <a:rPr lang="en-IN" sz="1800" dirty="0"/>
              <a:t>➢ Amazon Simple Storage Service (S3) </a:t>
            </a:r>
          </a:p>
          <a:p>
            <a:pPr marL="0" indent="0">
              <a:buNone/>
            </a:pPr>
            <a:r>
              <a:rPr lang="en-IN" sz="1800" dirty="0"/>
              <a:t>➢ Elastic Block Storage (EBS) </a:t>
            </a:r>
          </a:p>
          <a:p>
            <a:pPr marL="0" indent="0">
              <a:buNone/>
            </a:pPr>
            <a:r>
              <a:rPr lang="en-IN" sz="1800" dirty="0"/>
              <a:t>➢ Elastic Load Balancing (ELB) ➢ Amazon Relational Database Service (RDS) </a:t>
            </a:r>
          </a:p>
          <a:p>
            <a:pPr marL="0" indent="0">
              <a:buNone/>
            </a:pPr>
            <a:r>
              <a:rPr lang="en-IN" sz="1800" dirty="0"/>
              <a:t>➢ Auto Scaling  Virtual Private Cloud (VPC) </a:t>
            </a:r>
          </a:p>
          <a:p>
            <a:pPr marL="0" indent="0">
              <a:buNone/>
            </a:pPr>
            <a:r>
              <a:rPr lang="en-IN" sz="1800" dirty="0"/>
              <a:t>➢ Cloud Formation  Simple Email Services (SES) </a:t>
            </a:r>
          </a:p>
          <a:p>
            <a:pPr marL="0" indent="0">
              <a:buNone/>
            </a:pPr>
            <a:r>
              <a:rPr lang="en-IN" sz="1800" dirty="0"/>
              <a:t>➢ Simple Notification Services (SNS) </a:t>
            </a:r>
          </a:p>
          <a:p>
            <a:pPr marL="0" indent="0">
              <a:buNone/>
            </a:pPr>
            <a:r>
              <a:rPr lang="en-IN" sz="1800" dirty="0"/>
              <a:t>➢ Server less computing (Lambda) </a:t>
            </a:r>
          </a:p>
          <a:p>
            <a:pPr marL="0" indent="0">
              <a:buNone/>
            </a:pPr>
            <a:r>
              <a:rPr lang="en-IN" sz="1800" dirty="0"/>
              <a:t>➢ Cloud Trail </a:t>
            </a:r>
          </a:p>
          <a:p>
            <a:pPr marL="0" indent="0">
              <a:buNone/>
            </a:pPr>
            <a:r>
              <a:rPr lang="en-IN" sz="1800" dirty="0"/>
              <a:t>➢ Route-53 </a:t>
            </a:r>
          </a:p>
          <a:p>
            <a:pPr marL="0" indent="0">
              <a:buNone/>
            </a:pPr>
            <a:r>
              <a:rPr lang="en-IN" sz="1800" dirty="0"/>
              <a:t>➢ Glacier </a:t>
            </a:r>
          </a:p>
          <a:p>
            <a:pPr marL="0" indent="0">
              <a:buNone/>
            </a:pPr>
            <a:r>
              <a:rPr lang="en-IN" sz="1800" dirty="0"/>
              <a:t>➢ Key Management Service (KMS) </a:t>
            </a:r>
            <a:br>
              <a:rPr lang="en-IN" sz="1800" dirty="0"/>
            </a:br>
            <a:endParaRPr lang="en-IN" sz="1800" dirty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44967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216C-2725-4B47-B3D4-E26BBCA5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"/>
            <a:ext cx="4447786" cy="6732102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Elastic Compute Cloud (EC2) Essentials</a:t>
            </a:r>
          </a:p>
          <a:p>
            <a:r>
              <a:rPr lang="en-IN" dirty="0"/>
              <a:t>➢ Regions and Availability Zones – Choose the right Region </a:t>
            </a:r>
          </a:p>
          <a:p>
            <a:r>
              <a:rPr lang="en-IN" dirty="0"/>
              <a:t>➢ Amazon Machine Images (AMI) </a:t>
            </a:r>
          </a:p>
          <a:p>
            <a:r>
              <a:rPr lang="en-IN" dirty="0"/>
              <a:t>➢ Working with AMIs </a:t>
            </a:r>
          </a:p>
          <a:p>
            <a:r>
              <a:rPr lang="en-IN" dirty="0"/>
              <a:t>➢ Choosing the right AMI </a:t>
            </a:r>
          </a:p>
          <a:p>
            <a:r>
              <a:rPr lang="en-IN" dirty="0"/>
              <a:t>➢ Deciding what goes into an AMI</a:t>
            </a:r>
          </a:p>
          <a:p>
            <a:r>
              <a:rPr lang="en-IN" dirty="0"/>
              <a:t>➢ Finding the right AMI </a:t>
            </a:r>
          </a:p>
          <a:p>
            <a:r>
              <a:rPr lang="en-IN" dirty="0"/>
              <a:t>➢ Pricing model in EC2 instances </a:t>
            </a:r>
          </a:p>
          <a:p>
            <a:r>
              <a:rPr lang="en-IN" dirty="0"/>
              <a:t>➢ On-demand, Reserved, Scheduled, Spot instances, Dedicated Hosts </a:t>
            </a:r>
          </a:p>
          <a:p>
            <a:r>
              <a:rPr lang="en-IN" dirty="0"/>
              <a:t>➢ EC2 Reserved Instance Marketplace </a:t>
            </a:r>
          </a:p>
          <a:p>
            <a:r>
              <a:rPr lang="en-IN" dirty="0"/>
              <a:t>➢ Importing and Exporting Instances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080B7-FC91-426C-A234-731BFF561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132522"/>
            <a:ext cx="4447786" cy="6599581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EC2 Instances</a:t>
            </a:r>
          </a:p>
          <a:p>
            <a:r>
              <a:rPr lang="en-IN" dirty="0"/>
              <a:t>➢ Building an EC2 Windows instance &amp; Linux Instance </a:t>
            </a:r>
          </a:p>
          <a:p>
            <a:r>
              <a:rPr lang="en-IN" dirty="0"/>
              <a:t>➢ Boot strapping with user-data </a:t>
            </a:r>
          </a:p>
          <a:p>
            <a:r>
              <a:rPr lang="en-IN" dirty="0"/>
              <a:t>➢ Setting up security </a:t>
            </a:r>
          </a:p>
          <a:p>
            <a:r>
              <a:rPr lang="en-IN" dirty="0"/>
              <a:t>➢ Security with Key Pairs </a:t>
            </a:r>
          </a:p>
          <a:p>
            <a:r>
              <a:rPr lang="en-IN" dirty="0"/>
              <a:t>➢ Working with the Security Group </a:t>
            </a:r>
          </a:p>
          <a:p>
            <a:r>
              <a:rPr lang="en-IN" dirty="0"/>
              <a:t>➢ Different IPs assigned to an EC2 instance </a:t>
            </a:r>
          </a:p>
          <a:p>
            <a:r>
              <a:rPr lang="en-IN" dirty="0"/>
              <a:t>➢ Assigning Elastic IPs </a:t>
            </a:r>
          </a:p>
          <a:p>
            <a:r>
              <a:rPr lang="en-IN" dirty="0"/>
              <a:t>➢ Login/Access to the instance </a:t>
            </a:r>
          </a:p>
          <a:p>
            <a:r>
              <a:rPr lang="en-IN" dirty="0"/>
              <a:t>➢ Creating your own custom AMI, Registering &amp; Granting access to the AMI </a:t>
            </a:r>
          </a:p>
          <a:p>
            <a:r>
              <a:rPr lang="en-IN" dirty="0"/>
              <a:t>➢ Placement groups </a:t>
            </a:r>
          </a:p>
          <a:p>
            <a:r>
              <a:rPr lang="en-IN" dirty="0"/>
              <a:t>➢ EC2 instance protection</a:t>
            </a:r>
          </a:p>
          <a:p>
            <a:r>
              <a:rPr lang="en-IN" dirty="0"/>
              <a:t>➢ Instance Roles </a:t>
            </a:r>
          </a:p>
          <a:p>
            <a:r>
              <a:rPr lang="en-IN" dirty="0"/>
              <a:t>➢ Importing and Exporting Instances </a:t>
            </a:r>
          </a:p>
          <a:p>
            <a:r>
              <a:rPr lang="en-IN" dirty="0"/>
              <a:t>➢ Elastic Network Interfaces (ENIs) </a:t>
            </a:r>
          </a:p>
          <a:p>
            <a:r>
              <a:rPr lang="en-IN" dirty="0"/>
              <a:t>➢ Resources and Tags </a:t>
            </a:r>
          </a:p>
          <a:p>
            <a:r>
              <a:rPr lang="en-IN" dirty="0"/>
              <a:t>➢ Accessing Meta-Data &amp; use cases. </a:t>
            </a:r>
          </a:p>
        </p:txBody>
      </p:sp>
    </p:spTree>
    <p:extLst>
      <p:ext uri="{BB962C8B-B14F-4D97-AF65-F5344CB8AC3E}">
        <p14:creationId xmlns:p14="http://schemas.microsoft.com/office/powerpoint/2010/main" val="128855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AE9C-B443-4879-A00A-8E1B84FE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4678"/>
            <a:ext cx="9601200" cy="824948"/>
          </a:xfrm>
        </p:spPr>
        <p:txBody>
          <a:bodyPr>
            <a:noAutofit/>
          </a:bodyPr>
          <a:lstStyle/>
          <a:p>
            <a:r>
              <a:rPr lang="en-IN" sz="2400" dirty="0"/>
              <a:t>Elastic Block Store (EBS)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4050-A19F-4F02-B445-53F7101C4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74643"/>
            <a:ext cx="9601200" cy="581770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➢ EBS Volume Types </a:t>
            </a:r>
          </a:p>
          <a:p>
            <a:r>
              <a:rPr lang="en-IN" dirty="0"/>
              <a:t>➢ EBS Encryption </a:t>
            </a:r>
          </a:p>
          <a:p>
            <a:r>
              <a:rPr lang="en-IN" dirty="0"/>
              <a:t>➢ EBS Performance </a:t>
            </a:r>
          </a:p>
          <a:p>
            <a:r>
              <a:rPr lang="en-IN" dirty="0"/>
              <a:t>➢ Instance Store volumes </a:t>
            </a:r>
          </a:p>
          <a:p>
            <a:r>
              <a:rPr lang="en-IN" dirty="0"/>
              <a:t>➢ Instance Stores Available on Instance Types </a:t>
            </a:r>
          </a:p>
          <a:p>
            <a:r>
              <a:rPr lang="en-IN" dirty="0"/>
              <a:t>➢ Instance Store Usage Scenarios </a:t>
            </a:r>
          </a:p>
          <a:p>
            <a:r>
              <a:rPr lang="en-IN" dirty="0"/>
              <a:t>➢ Adding Instance Store Volumes to an AMI </a:t>
            </a:r>
          </a:p>
          <a:p>
            <a:r>
              <a:rPr lang="en-IN" dirty="0"/>
              <a:t>➢ Optimizing Disk Performance </a:t>
            </a:r>
          </a:p>
          <a:p>
            <a:r>
              <a:rPr lang="en-IN" dirty="0"/>
              <a:t>➢ Creating and deleting volumes</a:t>
            </a:r>
          </a:p>
          <a:p>
            <a:r>
              <a:rPr lang="en-IN" dirty="0"/>
              <a:t>➢ Attaching and detaching volumes </a:t>
            </a:r>
          </a:p>
          <a:p>
            <a:r>
              <a:rPr lang="en-IN" dirty="0"/>
              <a:t>➢ Mounting and Unmounting the attached volume </a:t>
            </a:r>
          </a:p>
          <a:p>
            <a:r>
              <a:rPr lang="en-IN" dirty="0"/>
              <a:t>➢ Increasing the volume size </a:t>
            </a:r>
          </a:p>
          <a:p>
            <a:r>
              <a:rPr lang="en-IN" dirty="0"/>
              <a:t>➢ Creating snapshots </a:t>
            </a:r>
          </a:p>
          <a:p>
            <a:r>
              <a:rPr lang="en-IN" dirty="0"/>
              <a:t>➢ Creating Volumes &amp; AMIs from Snapshots. </a:t>
            </a:r>
          </a:p>
          <a:p>
            <a:r>
              <a:rPr lang="en-IN" dirty="0"/>
              <a:t>➢ Cross-Region snapshot copy &amp; use cases.</a:t>
            </a:r>
          </a:p>
        </p:txBody>
      </p:sp>
    </p:spTree>
    <p:extLst>
      <p:ext uri="{BB962C8B-B14F-4D97-AF65-F5344CB8AC3E}">
        <p14:creationId xmlns:p14="http://schemas.microsoft.com/office/powerpoint/2010/main" val="34823016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1773</Words>
  <Application>Microsoft Office PowerPoint</Application>
  <PresentationFormat>Widescreen</PresentationFormat>
  <Paragraphs>215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Crop</vt:lpstr>
      <vt:lpstr>AWS DAY-1  REAL TIME WORKSHOP</vt:lpstr>
      <vt:lpstr>PowerPoint Presentation</vt:lpstr>
      <vt:lpstr>AWS  REAL TIME PROJECT WORKSHOP</vt:lpstr>
      <vt:lpstr>Cloud Computing Real Time Projects Training</vt:lpstr>
      <vt:lpstr>PowerPoint Presentation</vt:lpstr>
      <vt:lpstr>PowerPoint Presentation</vt:lpstr>
      <vt:lpstr>AWS Services</vt:lpstr>
      <vt:lpstr>PowerPoint Presentation</vt:lpstr>
      <vt:lpstr>Elastic Block Store (EBS) </vt:lpstr>
      <vt:lpstr>Elastic Load Balancer (ELB) ➢ What Is Elastic Load Balancing  ➢ How Elastic Load Balancing Works  ➢ Classic &amp; App ELB types.  ➢ Creating load balancer  ➢ Internal &amp; External Load balancers  ➢ Load balancing protocols  ➢ Listener Configurations  ➢ Attach &amp; Detach Subnets  ➢ Security groups for the load balancer  ➢ Configure health check for the load balancer  ➢ Adding multiple instance to the load balancer  ➢ Custom Domain Names  ➢ Monitoring and Logging  ➢ ELB traffic logging</vt:lpstr>
      <vt:lpstr>PowerPoint Presentation</vt:lpstr>
      <vt:lpstr>PowerPoint Presentation</vt:lpstr>
      <vt:lpstr>Route 53 ➢ Configuring Amazon Route 53 as Your DNS Service  ➢ Registering a Domain Name and Configuring Amazon Route 53 as the DNS Service  ➢ Migrating DNS Service for an Existing Domain to Amazon Route 53  ➢ Creating a Subdomain That Uses Amazon Route 53 without Migrating the Parent Domain  ➢ Working with Public Hosted Zones ➢ Working with Private Hosted Zones  ➢ Working with Resource Record Sets  Cloud watch  ➢ Monitoring the AWS Service Health Dashboard  ➢ Monitoring with Cloud watch  ➢ Getting statistics for a specific EC2 instance  ➢ Getting aggregated statistics  ➢ Metrics for other AWS Services and related namespaces  ➢ Setting up notifications</vt:lpstr>
      <vt:lpstr>PowerPoint Presentation</vt:lpstr>
      <vt:lpstr>PowerPoint Presentation</vt:lpstr>
      <vt:lpstr>PowerPoint Presentation</vt:lpstr>
      <vt:lpstr>Terraform ➢ Terraform introduction  ➢ Terraform implementation  ➢ Terraform Vs Cloud Formation  ➢ Terraform working with providers  ➢ Terraform Code Writing  ➢ Terraform Plugins ➢ Terraform Cloud Modules  ➢ Terraform StateFiles  ➢ Terraform as Infrastructure as a code  ➢ Terraform StateFiles Backup  ➢ Terraform Modules  ➢ Terraform Variable file</vt:lpstr>
      <vt:lpstr>USE CASE 1-</vt:lpstr>
      <vt:lpstr>USE CASE 2-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DAY-1  REAL TIME WORKSHOP</dc:title>
  <dc:creator/>
  <cp:lastModifiedBy>Samir Tripathy</cp:lastModifiedBy>
  <cp:revision>2</cp:revision>
  <dcterms:created xsi:type="dcterms:W3CDTF">2023-08-20T16:50:22Z</dcterms:created>
  <dcterms:modified xsi:type="dcterms:W3CDTF">2023-08-21T02:19:13Z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